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410" r:id="rId5"/>
    <p:sldId id="409" r:id="rId6"/>
    <p:sldId id="389" r:id="rId7"/>
    <p:sldId id="397" r:id="rId8"/>
    <p:sldId id="391" r:id="rId9"/>
    <p:sldId id="411" r:id="rId10"/>
    <p:sldId id="413" r:id="rId11"/>
    <p:sldId id="414" r:id="rId12"/>
    <p:sldId id="408" r:id="rId13"/>
    <p:sldId id="405" r:id="rId14"/>
    <p:sldId id="407" r:id="rId15"/>
    <p:sldId id="404" r:id="rId16"/>
    <p:sldId id="415" r:id="rId1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27" autoAdjust="0"/>
  </p:normalViewPr>
  <p:slideViewPr>
    <p:cSldViewPr snapToGrid="0">
      <p:cViewPr varScale="1">
        <p:scale>
          <a:sx n="84" d="100"/>
          <a:sy n="84" d="100"/>
        </p:scale>
        <p:origin x="58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26024186-F834-475C-87E8-2BDD0E0CD34D}" type="datetime1">
              <a:rPr lang="de-DE" smtClean="0"/>
              <a:t>14.08.2024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E2C230DF-5933-439D-898F-38E9AC9BA68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8" name="Kopfzeilenplatzhalt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92C0A1D8-3EBE-454B-B392-E1E4A1635681}" type="datetime1">
              <a:rPr lang="de-DE" smtClean="0"/>
              <a:pPr/>
              <a:t>14.08.2024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A89C7E07-3C67-C64C-8DA0-0404F630397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Tab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ihand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457200" indent="0">
              <a:spcBef>
                <a:spcPts val="1800"/>
              </a:spcBef>
              <a:buNone/>
              <a:defRPr lang="de-DE" sz="2000"/>
            </a:lvl2pPr>
            <a:lvl3pPr marL="914400" indent="0">
              <a:spcBef>
                <a:spcPts val="1800"/>
              </a:spcBef>
              <a:buNone/>
              <a:defRPr lang="de-DE" sz="2000"/>
            </a:lvl3pPr>
            <a:lvl4pPr marL="1371600" indent="0">
              <a:spcBef>
                <a:spcPts val="1800"/>
              </a:spcBef>
              <a:buNone/>
              <a:defRPr lang="de-DE" sz="2000"/>
            </a:lvl4pPr>
            <a:lvl5pPr marL="1828800" indent="0">
              <a:spcBef>
                <a:spcPts val="1800"/>
              </a:spcBef>
              <a:buNone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>
              <a:spcBef>
                <a:spcPts val="18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9" name="Tabellenplatzhalt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 spc="50" baseline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de-DE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ihand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9436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8" name="Freihand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9" name="Freihand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de-DE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de-DE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de-DE" sz="2000"/>
            </a:lvl3pPr>
            <a:lvl4pPr marL="1371600" indent="0">
              <a:spcBef>
                <a:spcPts val="1800"/>
              </a:spcBef>
              <a:buFont typeface="+mj-lt"/>
              <a:buNone/>
              <a:defRPr lang="de-DE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endParaRPr lang="de-DE" dirty="0"/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de-DE" dirty="0">
              <a:latin typeface="+mn-lt"/>
            </a:endParaRPr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de-DE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de-DE">
          <a:solidFill>
            <a:schemeClr val="tx2"/>
          </a:solidFill>
        </a:defRPr>
      </a:lvl2pPr>
      <a:lvl3pPr eaLnBrk="1" hangingPunct="1">
        <a:defRPr lang="de-DE">
          <a:solidFill>
            <a:schemeClr val="tx2"/>
          </a:solidFill>
        </a:defRPr>
      </a:lvl3pPr>
      <a:lvl4pPr eaLnBrk="1" hangingPunct="1">
        <a:defRPr lang="de-DE">
          <a:solidFill>
            <a:schemeClr val="tx2"/>
          </a:solidFill>
        </a:defRPr>
      </a:lvl4pPr>
      <a:lvl5pPr eaLnBrk="1" hangingPunct="1">
        <a:defRPr lang="de-DE">
          <a:solidFill>
            <a:schemeClr val="tx2"/>
          </a:solidFill>
        </a:defRPr>
      </a:lvl5pPr>
      <a:lvl6pPr eaLnBrk="1" hangingPunct="1">
        <a:defRPr lang="de-DE">
          <a:solidFill>
            <a:schemeClr val="tx2"/>
          </a:solidFill>
        </a:defRPr>
      </a:lvl6pPr>
      <a:lvl7pPr eaLnBrk="1" hangingPunct="1">
        <a:defRPr lang="de-DE">
          <a:solidFill>
            <a:schemeClr val="tx2"/>
          </a:solidFill>
        </a:defRPr>
      </a:lvl7pPr>
      <a:lvl8pPr eaLnBrk="1" hangingPunct="1">
        <a:defRPr lang="de-DE">
          <a:solidFill>
            <a:schemeClr val="tx2"/>
          </a:solidFill>
        </a:defRPr>
      </a:lvl8pPr>
      <a:lvl9pPr eaLnBrk="1" hangingPunct="1">
        <a:defRPr lang="de-DE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132" y="268357"/>
            <a:ext cx="5946694" cy="3434962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3600" i="0" dirty="0">
                <a:solidFill>
                  <a:srgbClr val="000000"/>
                </a:solidFill>
                <a:effectLst/>
              </a:rPr>
              <a:t>H</a:t>
            </a: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9ACC02-3F88-B630-766D-135D7C1EFF79}"/>
              </a:ext>
            </a:extLst>
          </p:cNvPr>
          <p:cNvSpPr txBox="1"/>
          <p:nvPr/>
        </p:nvSpPr>
        <p:spPr>
          <a:xfrm>
            <a:off x="6328132" y="3953289"/>
            <a:ext cx="59466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Heizungsförderung für Privatpersonen–</a:t>
            </a:r>
            <a:br>
              <a:rPr kumimoji="0" lang="de-DE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br>
              <a:rPr kumimoji="0" lang="de-DE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kumimoji="0" lang="de-DE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Wohngebäude </a:t>
            </a:r>
            <a:br>
              <a:rPr kumimoji="0" lang="de-DE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kumimoji="0" lang="de-DE" sz="36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(KfW-Programm 458)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7296FD-689F-800E-9208-F57E7F30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32" y="331848"/>
            <a:ext cx="5165452" cy="34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Beispiele für Förderungen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584005"/>
            <a:ext cx="2825115" cy="399906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graphicFrame>
        <p:nvGraphicFramePr>
          <p:cNvPr id="8" name="Tabellenplatzhalter 2">
            <a:extLst>
              <a:ext uri="{FF2B5EF4-FFF2-40B4-BE49-F238E27FC236}">
                <a16:creationId xmlns:a16="http://schemas.microsoft.com/office/drawing/2014/main" id="{C60AA2D2-28D7-69D7-F6C5-B31DAD3332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3400707"/>
              </p:ext>
            </p:extLst>
          </p:nvPr>
        </p:nvGraphicFramePr>
        <p:xfrm>
          <a:off x="4970" y="233568"/>
          <a:ext cx="12187030" cy="48983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44047">
                  <a:extLst>
                    <a:ext uri="{9D8B030D-6E8A-4147-A177-3AD203B41FA5}">
                      <a16:colId xmlns:a16="http://schemas.microsoft.com/office/drawing/2014/main" val="1349034142"/>
                    </a:ext>
                  </a:extLst>
                </a:gridCol>
                <a:gridCol w="384147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3627783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347372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928423">
                <a:tc>
                  <a:txBody>
                    <a:bodyPr/>
                    <a:lstStyle/>
                    <a:p>
                      <a:pPr algn="ctr" rtl="0"/>
                      <a:endParaRPr lang="de-DE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Wärmepumpe</a:t>
                      </a:r>
                      <a:endParaRPr lang="de-DE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1" dirty="0">
                          <a:latin typeface="+mn-lt"/>
                        </a:rPr>
                        <a:t>Biomasse</a:t>
                      </a:r>
                      <a:endParaRPr lang="de-DE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1" dirty="0">
                          <a:latin typeface="+mn-lt"/>
                        </a:rPr>
                        <a:t>Solarthermie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1147671">
                <a:tc>
                  <a:txBody>
                    <a:bodyPr/>
                    <a:lstStyle/>
                    <a:p>
                      <a:pPr algn="ctr" rtl="0"/>
                      <a:r>
                        <a:rPr lang="de-DE" sz="1600" b="0" dirty="0">
                          <a:latin typeface="+mn-lt"/>
                        </a:rPr>
                        <a:t>Kosten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 30.000 €</a:t>
                      </a:r>
                      <a:endParaRPr lang="de-DE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 30.000 €</a:t>
                      </a:r>
                      <a:endParaRPr lang="de-DE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 30.000 €</a:t>
                      </a:r>
                      <a:endParaRPr lang="de-DE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1660138">
                <a:tc>
                  <a:txBody>
                    <a:bodyPr/>
                    <a:lstStyle/>
                    <a:p>
                      <a:pPr algn="ctr" rtl="0"/>
                      <a:r>
                        <a:rPr lang="de-DE" sz="1600" b="0" dirty="0">
                          <a:latin typeface="+mn-lt"/>
                        </a:rPr>
                        <a:t>Förderquote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30% Grundförderung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+ 20% Klimageschwindigkeitsbonus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 5% Effizienzbonus 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+ 30% Einkommensbonus</a:t>
                      </a:r>
                      <a:endParaRPr lang="de-DE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30% Grundförderung 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+ 20% Klimageschwindigkeitsbonus 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+ 2.500 € Effizienzbonus 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+ 30% Einkommensbonus</a:t>
                      </a:r>
                      <a:endParaRPr lang="de-DE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30% Grundförderung 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+ 20% Klimageschwindigkeitsbonus </a:t>
                      </a:r>
                    </a:p>
                    <a:p>
                      <a:pPr algn="l" rtl="0"/>
                      <a:r>
                        <a:rPr lang="de-DE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+ 30% Einkommensbonus</a:t>
                      </a:r>
                      <a:endParaRPr lang="de-DE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1162097">
                <a:tc>
                  <a:txBody>
                    <a:bodyPr/>
                    <a:lstStyle/>
                    <a:p>
                      <a:pPr algn="ctr" rtl="0"/>
                      <a:r>
                        <a:rPr lang="de-DE" sz="1600" b="0" dirty="0">
                          <a:latin typeface="+mn-lt"/>
                        </a:rPr>
                        <a:t>Gesamtförderung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 zu max.70%</a:t>
                      </a:r>
                      <a:endParaRPr lang="de-DE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 zu max.70%</a:t>
                      </a:r>
                      <a:endParaRPr lang="de-DE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</a:lstStyle>
                    <a:p>
                      <a:pPr algn="ctr" rtl="0"/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Bis zu </a:t>
                      </a:r>
                      <a:r>
                        <a:rPr lang="de-DE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max.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70%</a:t>
                      </a:r>
                      <a:endParaRPr lang="de-DE" b="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95" y="3499667"/>
            <a:ext cx="4957555" cy="254281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Antragsprozess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457200"/>
            <a:ext cx="5687585" cy="5672907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Experten beauftragen: Erstellung der Bestätigung zum Antrag (</a:t>
            </a:r>
            <a:r>
              <a:rPr lang="de-DE" dirty="0" err="1"/>
              <a:t>BzA</a:t>
            </a:r>
            <a:r>
              <a:rPr lang="de-DE" dirty="0"/>
              <a:t>)</a:t>
            </a:r>
          </a:p>
          <a:p>
            <a:pPr rtl="0"/>
            <a:r>
              <a:rPr lang="de-DE" dirty="0"/>
              <a:t>Vertragsabschluss: Mit aufschiebender/auflösender Bedingung</a:t>
            </a:r>
          </a:p>
          <a:p>
            <a:pPr rtl="0"/>
            <a:r>
              <a:rPr lang="de-DE" dirty="0"/>
              <a:t>Registrierung und Antragstellung: Im Kundenportal „Meine KfW“</a:t>
            </a:r>
          </a:p>
          <a:p>
            <a:pPr rtl="0"/>
            <a:r>
              <a:rPr lang="de-DE" dirty="0"/>
              <a:t>Umsetzung: Nach Zusage des Antrags</a:t>
            </a:r>
          </a:p>
          <a:p>
            <a:pPr rtl="0"/>
            <a:r>
              <a:rPr lang="de-DE" dirty="0"/>
              <a:t>Nachweise einreichen: Zuschuss erhalten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 flipV="1">
            <a:off x="594360" y="7311869"/>
            <a:ext cx="5198269" cy="45719"/>
          </a:xfrm>
        </p:spPr>
        <p:txBody>
          <a:bodyPr rtlCol="0">
            <a:normAutofit fontScale="25000" lnSpcReduction="20000"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Vorteile der 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5"/>
            <a:ext cx="5746750" cy="3597470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- Kosteneffizienz: Reduzierung der Investitionskosten</a:t>
            </a:r>
          </a:p>
          <a:p>
            <a:pPr rtl="0"/>
            <a:r>
              <a:rPr lang="de-DE" dirty="0"/>
              <a:t>- Umweltschutz: Förderung nachhaltiger und CO₂-armer Heiztechnologien</a:t>
            </a:r>
          </a:p>
          <a:p>
            <a:pPr rtl="0"/>
            <a:r>
              <a:rPr lang="de-DE" dirty="0"/>
              <a:t>- Energieeinsparung: Langfristige Einsparungen bei den Energiekosten</a:t>
            </a:r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888A1-4B5A-30E9-3948-8E1EE0DF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3DB55DE0-8A03-D1E9-DD2F-4D2D50A68F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7224366"/>
            <a:ext cx="2825115" cy="714563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7C8E5820-1E3A-0602-AEBF-56FD8FA5A5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0934" y="7678538"/>
            <a:ext cx="7926705" cy="405726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0480D8-D052-5818-3B26-07DEF0947BB8}"/>
              </a:ext>
            </a:extLst>
          </p:cNvPr>
          <p:cNvSpPr txBox="1"/>
          <p:nvPr/>
        </p:nvSpPr>
        <p:spPr>
          <a:xfrm>
            <a:off x="5742251" y="5380757"/>
            <a:ext cx="6094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000000"/>
                </a:solidFill>
                <a:effectLst/>
              </a:rPr>
              <a:t>- Attraktive Unterstützung: Für umweltfreundliche Heizungen</a:t>
            </a:r>
            <a:br>
              <a:rPr lang="de-DE" sz="2000" b="1" dirty="0"/>
            </a:br>
            <a:r>
              <a:rPr lang="de-DE" sz="2000" b="1" i="0" dirty="0">
                <a:solidFill>
                  <a:srgbClr val="000000"/>
                </a:solidFill>
                <a:effectLst/>
              </a:rPr>
              <a:t>- Beratung empfohlen: Individuelle Beratung für optimale Förderhöhe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79173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Nahaufnahme einer Pflanze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2"/>
            <a:ext cx="5697111" cy="349096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5400" dirty="0"/>
              <a:t>Förderung klimafreundlicher Heizungen für Wohngebäude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2590967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Geförderte Technologien</a:t>
            </a:r>
          </a:p>
        </p:txBody>
      </p:sp>
      <p:pic>
        <p:nvPicPr>
          <p:cNvPr id="12" name="Bildplatzhalter 4" descr="Nahaufnahme einer Holzmaserung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075043"/>
            <a:ext cx="5486400" cy="208978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2000" b="0" dirty="0"/>
              <a:t>- Solarthermische Anlagen</a:t>
            </a:r>
          </a:p>
          <a:p>
            <a:pPr rtl="0"/>
            <a:r>
              <a:rPr lang="de-DE" sz="2000" b="0" dirty="0"/>
              <a:t>- Biomasseheizungen</a:t>
            </a:r>
          </a:p>
          <a:p>
            <a:pPr rtl="0"/>
            <a:r>
              <a:rPr lang="de-DE" sz="2000" b="0" dirty="0"/>
              <a:t>- Wärmepumpen</a:t>
            </a:r>
          </a:p>
          <a:p>
            <a:pPr rtl="0"/>
            <a:r>
              <a:rPr lang="de-DE" sz="2000" b="0" dirty="0"/>
              <a:t>- Brennstoffzellenheizungen</a:t>
            </a:r>
          </a:p>
          <a:p>
            <a:pPr rtl="0"/>
            <a:r>
              <a:rPr lang="de-DE" sz="2000" b="0" dirty="0"/>
              <a:t>- Wasserstofffähige Heizungen</a:t>
            </a:r>
          </a:p>
          <a:p>
            <a:pPr rtl="0"/>
            <a:r>
              <a:rPr lang="de-DE" sz="2000" b="0" dirty="0"/>
              <a:t>- Innovative Heiztechnik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kumimoji="0" lang="de-DE" sz="4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Förderungsumfang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1460" y="4244009"/>
            <a:ext cx="5486400" cy="1951463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 sz="2000" b="0" dirty="0"/>
              <a:t>- Zuschuss: Bis zu 70% der förderfähigen          Kosten</a:t>
            </a:r>
          </a:p>
          <a:p>
            <a:pPr rtl="0"/>
            <a:r>
              <a:rPr lang="de-DE" sz="2000" b="0" dirty="0"/>
              <a:t>- Antragsberechtigte: Eigentümer selbstgenutzter und vermieteter Wohngebäude, Wohnungseigentümergemeinschaften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Konditionen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8534400" cy="4228892"/>
          </a:xfrm>
        </p:spPr>
        <p:txBody>
          <a:bodyPr rtlCol="0">
            <a:normAutofit fontScale="55000" lnSpcReduction="20000"/>
          </a:bodyPr>
          <a:lstStyle>
            <a:defPPr>
              <a:defRPr lang="de-DE"/>
            </a:defPPr>
          </a:lstStyle>
          <a:p>
            <a:pPr marL="0" indent="0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Einfamilienhäuser:</a:t>
            </a:r>
          </a:p>
          <a:p>
            <a:pPr marL="0" indent="0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Förderfähige Investitionskosten 30.000 €</a:t>
            </a:r>
            <a:endParaRPr lang="de-DE" sz="29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rtl="0">
              <a:lnSpc>
                <a:spcPct val="170000"/>
              </a:lnSpc>
              <a:buNone/>
            </a:pPr>
            <a:br>
              <a:rPr lang="de-DE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9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Mehrfamilienhäuser:</a:t>
            </a:r>
            <a:br>
              <a:rPr lang="de-DE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- Erste Wohneinheit: 30.000 €</a:t>
            </a:r>
            <a:br>
              <a:rPr lang="de-DE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- Zweite bis sechste Wohneinheit: 15.000 €</a:t>
            </a:r>
            <a:br>
              <a:rPr lang="de-DE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9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- Ab der siebten Wohneinheit: 8.000 €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de-DE" dirty="0"/>
            </a:b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3E68F-8F28-5EBA-BF75-4F62726A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Grundförderung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EE0055-D39B-DA32-24C5-CC2D2CE69A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821849" cy="3597470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30% </a:t>
            </a:r>
            <a:r>
              <a:rPr lang="de-DE" dirty="0"/>
              <a:t>Förderung bei Einbau von: </a:t>
            </a:r>
          </a:p>
          <a:p>
            <a:pPr marL="342900" indent="-342900">
              <a:buFontTx/>
              <a:buChar char="-"/>
            </a:pPr>
            <a:r>
              <a:rPr lang="de-DE" dirty="0"/>
              <a:t>Solarthermie </a:t>
            </a:r>
          </a:p>
          <a:p>
            <a:pPr marL="342900" indent="-342900">
              <a:buFontTx/>
              <a:buChar char="-"/>
            </a:pPr>
            <a:r>
              <a:rPr lang="de-DE" dirty="0"/>
              <a:t>Scheitholzkessel</a:t>
            </a:r>
          </a:p>
          <a:p>
            <a:pPr marL="342900" indent="-342900">
              <a:buFontTx/>
              <a:buChar char="-"/>
            </a:pPr>
            <a:r>
              <a:rPr lang="de-DE" dirty="0"/>
              <a:t>Kombikessel</a:t>
            </a:r>
          </a:p>
          <a:p>
            <a:pPr marL="342900" indent="-342900">
              <a:buFontTx/>
              <a:buChar char="-"/>
            </a:pPr>
            <a:r>
              <a:rPr lang="de-DE" dirty="0"/>
              <a:t>Hackschnitzelkessel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A5E94B-55F0-15EB-E3A7-44240825EF3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/>
              <a:t>Pelletkessel</a:t>
            </a:r>
          </a:p>
          <a:p>
            <a:pPr marL="342900" indent="-342900">
              <a:buFontTx/>
              <a:buChar char="-"/>
            </a:pPr>
            <a:r>
              <a:rPr lang="de-DE" dirty="0"/>
              <a:t>Wärmepumpe</a:t>
            </a:r>
          </a:p>
          <a:p>
            <a:pPr marL="342900" indent="-342900">
              <a:buFontTx/>
              <a:buChar char="-"/>
            </a:pPr>
            <a:r>
              <a:rPr lang="de-DE" dirty="0"/>
              <a:t>Gebäudenetze</a:t>
            </a:r>
          </a:p>
          <a:p>
            <a:pPr marL="342900" indent="-342900">
              <a:buFontTx/>
              <a:buChar char="-"/>
            </a:pPr>
            <a:r>
              <a:rPr lang="de-DE" dirty="0"/>
              <a:t>Anschluss an Gebäude oder Nahwärmenetz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08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9A478-3361-2E24-ECED-D5909F07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Klimageschwindigkeitsbonus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81A51-E72F-4EB8-442B-1751C468DE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778365" cy="3597470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20% zusätzlich</a:t>
            </a:r>
          </a:p>
          <a:p>
            <a:endParaRPr lang="de-DE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(bis einschließlich 31.12.2028)</a:t>
            </a:r>
            <a:r>
              <a:rPr lang="de-DE" b="1" dirty="0"/>
              <a:t> </a:t>
            </a:r>
            <a:r>
              <a:rPr lang="de-DE" dirty="0"/>
              <a:t>bei Austausch einer Gaszentral-, Biomasse-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(älter 20 Jahre), Gasetagen-, Öl-, Kohle- oder Nachtspeicherheizung; </a:t>
            </a:r>
          </a:p>
          <a:p>
            <a:pPr>
              <a:lnSpc>
                <a:spcPct val="100000"/>
              </a:lnSpc>
            </a:pPr>
            <a:r>
              <a:rPr lang="de-DE" dirty="0"/>
              <a:t>Bei Biomasse: Kombination mit (bestehender) thermischer Solaranlage, Photovoltaik, Wärmepumpe oder Brauchwasser- Wärmepumpe notwendig, die bilanziell den Trinkwasserbedarf nach DIN V 18599 decken.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607508-B910-9EB3-AD1D-53388E4EEF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 flipH="1">
            <a:off x="13491941" y="2676525"/>
            <a:ext cx="1077902" cy="359747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89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DAB7A-EA0B-C814-00EE-7BB53F32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Effizienzbonus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A66F6-8CFC-3AC4-ED69-D440D6463CF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Wärmepumpe:</a:t>
            </a:r>
          </a:p>
          <a:p>
            <a:r>
              <a:rPr lang="de-DE" b="1" dirty="0">
                <a:latin typeface="+mj-lt"/>
              </a:rPr>
              <a:t>5%</a:t>
            </a:r>
          </a:p>
          <a:p>
            <a:r>
              <a:rPr lang="de-DE" b="0" i="0" dirty="0">
                <a:solidFill>
                  <a:srgbClr val="050C29"/>
                </a:solidFill>
                <a:effectLst/>
              </a:rPr>
              <a:t>Wärmequelle Wasser, Erdreich</a:t>
            </a:r>
            <a:br>
              <a:rPr lang="de-DE" dirty="0"/>
            </a:br>
            <a:r>
              <a:rPr lang="de-DE" b="0" i="0" dirty="0">
                <a:solidFill>
                  <a:srgbClr val="050C29"/>
                </a:solidFill>
                <a:effectLst/>
              </a:rPr>
              <a:t>bzw. Abwasser oder</a:t>
            </a:r>
            <a:br>
              <a:rPr lang="de-DE" dirty="0"/>
            </a:br>
            <a:r>
              <a:rPr lang="de-DE" b="0" i="0" dirty="0">
                <a:solidFill>
                  <a:srgbClr val="050C29"/>
                </a:solidFill>
                <a:effectLst/>
              </a:rPr>
              <a:t>mit natürlichem Kältemittel</a:t>
            </a: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B2F24C-5CBE-3530-7F45-E022C77E0C3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Biomasse:</a:t>
            </a:r>
          </a:p>
          <a:p>
            <a:r>
              <a:rPr lang="de-DE" b="1" dirty="0">
                <a:latin typeface="+mj-lt"/>
              </a:rPr>
              <a:t>Pauschal 2.500€</a:t>
            </a:r>
          </a:p>
          <a:p>
            <a:r>
              <a:rPr lang="de-DE" dirty="0"/>
              <a:t>bei besonders niedrigen Staubemissionen; unabhängig von der maximalen Fördergrenze</a:t>
            </a:r>
          </a:p>
        </p:txBody>
      </p:sp>
    </p:spTree>
    <p:extLst>
      <p:ext uri="{BB962C8B-B14F-4D97-AF65-F5344CB8AC3E}">
        <p14:creationId xmlns:p14="http://schemas.microsoft.com/office/powerpoint/2010/main" val="311266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Einkommensabhängige Förderung und Förderkredit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4981492" cy="359747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b="1" dirty="0">
                <a:latin typeface="+mj-lt"/>
              </a:rPr>
              <a:t>Einkommensbonus:</a:t>
            </a:r>
          </a:p>
          <a:p>
            <a:pPr marL="457200" indent="-457200" rtl="0">
              <a:buFontTx/>
              <a:buChar char="-"/>
            </a:pPr>
            <a:r>
              <a:rPr lang="de-DE" dirty="0"/>
              <a:t>Für Haushalte mit einem                   Bruttojahreseinkommen bis 40.000 € </a:t>
            </a:r>
          </a:p>
          <a:p>
            <a:pPr rtl="0"/>
            <a:r>
              <a:rPr lang="de-DE" dirty="0">
                <a:sym typeface="Wingdings" panose="05000000000000000000" pitchFamily="2" charset="2"/>
              </a:rPr>
              <a:t> Zusätzlich 30% Förderung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5891002" cy="3597470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algn="l"/>
            <a:r>
              <a:rPr lang="de-DE" i="0" dirty="0">
                <a:solidFill>
                  <a:srgbClr val="050C29"/>
                </a:solidFill>
                <a:effectLst/>
                <a:latin typeface="+mj-lt"/>
              </a:rPr>
              <a:t>Förderkredit:</a:t>
            </a:r>
          </a:p>
          <a:p>
            <a:pPr algn="l"/>
            <a:r>
              <a:rPr lang="de-DE" b="0" i="0" dirty="0">
                <a:solidFill>
                  <a:srgbClr val="050C29"/>
                </a:solidFill>
                <a:effectLst/>
              </a:rPr>
              <a:t>Zusätzlich zur Zuschussförderung kann ein zinsgünstiger KfW-Ergänzungskredit für förderfähige Ausgaben von max. 120.000 € pro Wohneinheit (Nichtwohngebäude max. 500 € pro m² NGF) beantragt werden. Bei selbstnutzenden Wohneigentümern mit einem Haushaltseinkommen von max. 90.000 € wird ein Zinsvorteil von bis zu 2,5 % gewährt.</a:t>
            </a:r>
          </a:p>
          <a:p>
            <a:pPr rtl="0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3_TF78853419_Win32" id="{73C4F1C6-D164-4434-8FDF-48F92F60FB31}" vid="{13AA8AF3-B505-4A9F-9557-DEA5A55D83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Geometrische Jahrespräsentation</Template>
  <TotalTime>0</TotalTime>
  <Words>454</Words>
  <Application>Microsoft Office PowerPoint</Application>
  <PresentationFormat>Breitbild</PresentationFormat>
  <Paragraphs>92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Wingdings</vt:lpstr>
      <vt:lpstr>Benutzerdefiniert</vt:lpstr>
      <vt:lpstr>H</vt:lpstr>
      <vt:lpstr>Förderung klimafreundlicher Heizungen für Wohngebäude</vt:lpstr>
      <vt:lpstr>Geförderte Technologien</vt:lpstr>
      <vt:lpstr>Förderungsumfang</vt:lpstr>
      <vt:lpstr>Konditionen</vt:lpstr>
      <vt:lpstr>Grundförderung </vt:lpstr>
      <vt:lpstr>Klimageschwindigkeitsbonus</vt:lpstr>
      <vt:lpstr>Effizienzbonus </vt:lpstr>
      <vt:lpstr>Einkommensabhängige Förderung und Förderkredit</vt:lpstr>
      <vt:lpstr>Beispiele für Förderungen</vt:lpstr>
      <vt:lpstr>Antragsprozess</vt:lpstr>
      <vt:lpstr>Vorteile der Förderung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Sina</dc:creator>
  <cp:lastModifiedBy>Moritz Francina</cp:lastModifiedBy>
  <cp:revision>5</cp:revision>
  <dcterms:created xsi:type="dcterms:W3CDTF">2024-06-20T18:15:42Z</dcterms:created>
  <dcterms:modified xsi:type="dcterms:W3CDTF">2024-08-14T11:31:40Z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